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58" r:id="rId5"/>
    <p:sldId id="267" r:id="rId6"/>
    <p:sldId id="270" r:id="rId7"/>
    <p:sldId id="266" r:id="rId8"/>
    <p:sldId id="269" r:id="rId9"/>
    <p:sldId id="260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FF539FD-D39F-5349-A5F9-75F3EE32FB7A}">
          <p14:sldIdLst>
            <p14:sldId id="256"/>
          </p14:sldIdLst>
        </p14:section>
        <p14:section name="Prep" id="{921B3DA2-D938-F546-8F4C-19B658F5C328}">
          <p14:sldIdLst>
            <p14:sldId id="257"/>
          </p14:sldIdLst>
        </p14:section>
        <p14:section name="Part 0" id="{57D7D84A-96F6-4E40-86DB-EE53B41C4132}">
          <p14:sldIdLst>
            <p14:sldId id="263"/>
            <p14:sldId id="258"/>
          </p14:sldIdLst>
        </p14:section>
        <p14:section name="Part 1" id="{FF7CC741-3FF6-8D43-AF2B-86FC1F95362B}">
          <p14:sldIdLst>
            <p14:sldId id="267"/>
            <p14:sldId id="270"/>
            <p14:sldId id="266"/>
            <p14:sldId id="269"/>
          </p14:sldIdLst>
        </p14:section>
        <p14:section name="Part 2" id="{FCD8ECA5-C516-DB40-B5D2-5DCF50F8C37D}">
          <p14:sldIdLst>
            <p14:sldId id="260"/>
          </p14:sldIdLst>
        </p14:section>
        <p14:section name="Parallax" id="{B275C0CF-E6CF-0F41-8312-A981D1621E5A}">
          <p14:sldIdLst>
            <p14:sldId id="262"/>
          </p14:sldIdLst>
        </p14:section>
        <p14:section name="Quiz submission" id="{07FCE1FC-5616-0948-8C69-1E27A904F2C8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FFD78"/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9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B4254-30B2-EF49-968C-5DB756876310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96003-256E-8D45-BE57-FAEA09509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2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96003-256E-8D45-BE57-FAEA095097C3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33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0BFC-4423-CB4A-BAFA-91C9E5273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089DE-B42E-DB4A-A56B-522496433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E3101-1568-3E43-9299-1FAA61B6A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782C-0145-C041-80FD-7BB7071A9E45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F43D-F674-A14A-A62E-B3F57166E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BB3B-FBDB-5D4D-BA34-C4A45613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68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CC41-33DF-CB42-84F5-5D3D9623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53750-C089-924A-9CBD-DDB47229D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7E4BE-BE76-DC4E-B3FB-CF7AB2E9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5743-523C-E544-B118-C4CC075D9A8E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EE82A-2C8A-6A42-AE2E-D7390D4D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B60BE-B309-1D48-9C16-5AC9EC49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99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F4CDC2-C0A7-6949-A7D0-17BEF3D22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CCEAE-09FB-F849-A4CF-E6867139E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E9457-57DE-C641-8867-23460214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F634-ADB7-1446-969D-73AA1EC4E40C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4434E-6B69-A648-A74C-63B880B4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0D4CF-94CF-3B44-AC6A-005DB674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98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547C-8FFE-B94F-8557-F72DF79D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1785-E70B-554E-90DD-256DAC0F3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7B0D8-5E3D-AF44-BFA5-6A55B75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00EBF-9D29-1740-AAFB-589E28AE98AB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6F757-963E-2E4D-BFAB-6C6BDAD7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85C55-585D-9342-8D5C-BD5F5E32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72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29DB-6989-8E45-B06C-4C7AFE5D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3D6F-A4D6-F248-98F5-CD5BE75A9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7E538-18C3-D049-A274-BDFE65AE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47AB-83AB-6247-919A-CC9B8A8A4131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BC3C5-D743-7345-A20B-43882AB5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1B7E5-05CB-A048-A3FE-53E66F5A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827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32AD-4CC3-704F-B66E-09FF7481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B92DA-3B51-DE41-9E78-7EDC25CD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D2A97-181C-B148-A1D3-713999C03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47A38-A3F3-8247-BC40-007236B5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D2AD-A528-6E4B-902E-C11EB2B13D12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0641B-2312-C045-9102-6670D042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B35DC-E3D5-9145-B248-22BC674C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53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A993-B0DF-D048-94F2-B90AF030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7790-4E5D-E945-AE2A-1C8665DE7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A156E-8814-0D41-A1AE-B292F0620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DC5E2-8D78-6D41-A174-EBAAA1F3A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4139A-6964-134B-A5CB-C6AF14986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C04E0-DA5F-4B48-A3A9-008887285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E16C-930F-5B4B-85F3-D7BE33B1B1A0}" type="datetime1">
              <a:rPr lang="en-SG" smtClean="0"/>
              <a:t>1/6/22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11B043-7F0A-1C46-BD67-9C6E1064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C4250-F93F-2941-AC16-CF78ADF7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7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3B19-2E3D-7D4E-BAF7-62884A07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4673E-6D18-3842-B423-A38C2E9D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FE210-812A-0B43-A943-F91043327B46}" type="datetime1">
              <a:rPr lang="en-SG" smtClean="0"/>
              <a:t>1/6/22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F9721-A74F-9341-995A-339F0BE8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32F55-32AE-1C42-BB5F-1406D184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920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31CC4-5CF9-1949-B165-59F7F7BBF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4CE5-B455-4C41-A436-B78FB817ADD5}" type="datetime1">
              <a:rPr lang="en-SG" smtClean="0"/>
              <a:t>1/6/22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3C224-F114-8C45-942F-CBA1B546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1525-39D3-0742-ACC5-2148C2C4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94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A82A-81A3-7847-8530-E8F4F540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98C75-390A-4044-B483-E12C4E171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028E1-54A0-0D41-AF7E-E6950808C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6BC9A-BDF2-3B49-A815-AD42C039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B3AF-2AD0-A74E-A593-243A6587044C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0C21A-8DCC-F840-A13F-F67BDD0A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48878-6CDF-8440-9ECF-F58D129F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64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1079-276D-0C4E-B0B5-A03473F5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8A603F-435E-8945-8211-DF4A339C9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45775-5BDD-CF4E-BEE2-67EB07813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D0845-43C3-1249-B440-1684BD93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FE3-B87C-A943-9633-72DFE2C51700}" type="datetime1">
              <a:rPr lang="en-SG" smtClean="0"/>
              <a:t>1/6/22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22C40-218A-3D45-8A8A-37A10B4A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C6C37-C13B-6347-9B9D-E2F4EE49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42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7BC14-4A4A-4347-9570-648455503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77A99-F5F0-7E4A-BC5D-32D50FA30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37C6-6C4A-304C-AD24-1D2FDDE81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73E8-A178-DD40-8407-0F97C7219D00}" type="datetime1">
              <a:rPr lang="en-SG" smtClean="0"/>
              <a:t>1/6/22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3421E-9365-AE4A-A635-8B2355314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570C3-E676-AA4E-97A5-07BA5F9A3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41F60-2C20-DC4B-9E7D-AE7B9C996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38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looking at the stars in the sky&#10;&#10;Description automatically generated with low confidence">
            <a:extLst>
              <a:ext uri="{FF2B5EF4-FFF2-40B4-BE49-F238E27FC236}">
                <a16:creationId xmlns:a16="http://schemas.microsoft.com/office/drawing/2014/main" id="{39231C6C-9C0C-CE45-938E-579842E2D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4A3E8-142D-DF4C-ADAB-25182170F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44334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/>
              <a:t>Astronomy 100/1 Lab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C6A37-3264-4D48-A54C-BDAF011E7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2000" dirty="0"/>
              <a:t>Spring 2022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AA4FA-BBF6-A04B-9D29-8CF411F17DD3}"/>
              </a:ext>
            </a:extLst>
          </p:cNvPr>
          <p:cNvSpPr txBox="1"/>
          <p:nvPr/>
        </p:nvSpPr>
        <p:spPr>
          <a:xfrm>
            <a:off x="11108641" y="0"/>
            <a:ext cx="10833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Yvonne Ban</a:t>
            </a:r>
          </a:p>
          <a:p>
            <a:pPr algn="r"/>
            <a:r>
              <a:rPr lang="en-US" sz="1000" dirty="0"/>
              <a:t>Cow Canyon Saddle, Mt. Baldy</a:t>
            </a:r>
          </a:p>
          <a:p>
            <a:pPr algn="r"/>
            <a:r>
              <a:rPr lang="en-US" sz="1000" dirty="0"/>
              <a:t>Los Angeles, CA</a:t>
            </a:r>
          </a:p>
          <a:p>
            <a:pPr algn="r"/>
            <a:r>
              <a:rPr lang="en-US" sz="1000" dirty="0"/>
              <a:t>24 Oct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54CC0-61F8-4C0C-80CE-E88C9EECCB3A}"/>
              </a:ext>
            </a:extLst>
          </p:cNvPr>
          <p:cNvSpPr txBox="1"/>
          <p:nvPr/>
        </p:nvSpPr>
        <p:spPr>
          <a:xfrm>
            <a:off x="-2606" y="-1918"/>
            <a:ext cx="4470357" cy="156966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COVID REMINDERS: We strongly encourage you to keep wearing your mask properly over your nose and mouth while indoors.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3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6AF4-4BA9-154C-BBEB-759CB0C5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all about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00B7-D9E8-AD4E-8DAD-221B78CA1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200" dirty="0"/>
              <a:t>Complete the end-of-lab 6 quiz before leaving, and make sure you put your name on your table worksheet before it is turned in.</a:t>
            </a:r>
            <a:endParaRPr lang="en-GB" sz="32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B2A2-9B49-9948-9AF0-7456C97D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64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8582-B382-3B4F-BAC7-134CEC9F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/>
              <a:t>Quiz password: cuttlefish</a:t>
            </a:r>
            <a:endParaRPr lang="en-US" sz="5000" b="1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53A32-9539-1344-9C58-7436A1432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Remember to write your name on the table worksheet and turn it in!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349779E-C4D3-AD45-8DEB-BE9E3CA9A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9" r="1681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7F99C-0AA4-2845-AB4C-AB383B236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73841F60-2C20-DC4B-9E7D-AE7B9C99680E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74100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76D3-E751-744F-B1FF-D04F2D5F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/>
                <a:ea typeface="Calibri"/>
                <a:cs typeface="Calibri"/>
              </a:rPr>
              <a:t>Fill out the Lab 6 pre-lab survey in Moodle.</a:t>
            </a:r>
            <a:endParaRPr lang="en-GB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1A57C-785A-6E4B-8F0D-26D1867B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dirty="0"/>
              <a:t>Take note of your table today as we will ask you to return to the same table and use the same star for the next lab.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D3487-8E8F-E447-A032-6CFCCB5D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6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ompass&#10;&#10;Description automatically generated with medium confidence">
            <a:extLst>
              <a:ext uri="{FF2B5EF4-FFF2-40B4-BE49-F238E27FC236}">
                <a16:creationId xmlns:a16="http://schemas.microsoft.com/office/drawing/2014/main" id="{C47A356F-EBD7-614D-B612-06DC260F2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09" y="0"/>
            <a:ext cx="10307782" cy="68662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DC33A2-CD66-7948-AE25-9BBF35C202F4}"/>
              </a:ext>
            </a:extLst>
          </p:cNvPr>
          <p:cNvSpPr txBox="1"/>
          <p:nvPr/>
        </p:nvSpPr>
        <p:spPr>
          <a:xfrm>
            <a:off x="11249891" y="5850624"/>
            <a:ext cx="942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Yvonne Ban</a:t>
            </a:r>
          </a:p>
          <a:p>
            <a:r>
              <a:rPr lang="en-US" sz="1000" dirty="0">
                <a:solidFill>
                  <a:schemeClr val="bg1"/>
                </a:solidFill>
              </a:rPr>
              <a:t>12 Jan 2020</a:t>
            </a:r>
          </a:p>
          <a:p>
            <a:r>
              <a:rPr lang="en-US" sz="1000" dirty="0">
                <a:solidFill>
                  <a:schemeClr val="bg1"/>
                </a:solidFill>
              </a:rPr>
              <a:t>Royal Observatory Greenwich</a:t>
            </a:r>
          </a:p>
          <a:p>
            <a:r>
              <a:rPr lang="en-US" sz="1000" dirty="0">
                <a:solidFill>
                  <a:schemeClr val="bg1"/>
                </a:solidFill>
              </a:rPr>
              <a:t>London, UK</a:t>
            </a:r>
          </a:p>
        </p:txBody>
      </p:sp>
    </p:spTree>
    <p:extLst>
      <p:ext uri="{BB962C8B-B14F-4D97-AF65-F5344CB8AC3E}">
        <p14:creationId xmlns:p14="http://schemas.microsoft.com/office/powerpoint/2010/main" val="354219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B80DD-0E9D-C94B-8D06-3C718784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Part 1: Building a constellation</a:t>
            </a:r>
          </a:p>
        </p:txBody>
      </p:sp>
      <p:pic>
        <p:nvPicPr>
          <p:cNvPr id="6" name="Graphic 5" descr="Constellation with solid fill">
            <a:extLst>
              <a:ext uri="{FF2B5EF4-FFF2-40B4-BE49-F238E27FC236}">
                <a16:creationId xmlns:a16="http://schemas.microsoft.com/office/drawing/2014/main" id="{57525637-94B2-CD4B-953D-D62F5E271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97494-19E0-BA4D-BA0B-28C72A74C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1094"/>
            <a:ext cx="7289799" cy="68587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/>
              <a:t>When we look at the sky, it seems like everything is projected on a ‘celestial sphere’.</a:t>
            </a:r>
            <a:endParaRPr lang="en-GB" sz="2800" dirty="0">
              <a:cs typeface="Calibri"/>
            </a:endParaRPr>
          </a:p>
          <a:p>
            <a:r>
              <a:rPr lang="en-GB" sz="2800" dirty="0"/>
              <a:t>In fact, stars and objects in the sky are located at vastly different distances from us, and each other.</a:t>
            </a:r>
            <a:endParaRPr lang="en-GB" sz="2800" dirty="0">
              <a:cs typeface="Calibri"/>
            </a:endParaRPr>
          </a:p>
          <a:p>
            <a:r>
              <a:rPr lang="en-GB" sz="2800" dirty="0"/>
              <a:t>The patterns we draw between them, such as constellations, might not reflect their real relations at all!</a:t>
            </a:r>
            <a:endParaRPr lang="en-GB" sz="2800" dirty="0">
              <a:cs typeface="Calibri"/>
            </a:endParaRPr>
          </a:p>
          <a:p>
            <a:r>
              <a:rPr lang="en-GB" sz="2800" dirty="0"/>
              <a:t>We’re going to get a better sense of the 3-D distribution of stars the sky.</a:t>
            </a:r>
            <a:endParaRPr lang="en-GB" sz="2800" dirty="0">
              <a:cs typeface="Calibri"/>
            </a:endParaRPr>
          </a:p>
          <a:p>
            <a:r>
              <a:rPr lang="en-GB" sz="2800" b="1" dirty="0"/>
              <a:t>Question to ponder: </a:t>
            </a:r>
            <a:r>
              <a:rPr lang="en-GB" sz="2800" dirty="0"/>
              <a:t>Are the </a:t>
            </a:r>
            <a:r>
              <a:rPr lang="en-GB" sz="2800" b="1" dirty="0"/>
              <a:t>more distant</a:t>
            </a:r>
            <a:r>
              <a:rPr lang="en-GB" sz="2800" dirty="0"/>
              <a:t> stars that make up a constellation’s figure more likely to be </a:t>
            </a:r>
            <a:r>
              <a:rPr lang="en-GB" sz="2800" b="1" dirty="0"/>
              <a:t>dimmer </a:t>
            </a:r>
            <a:r>
              <a:rPr lang="en-GB" sz="2800" dirty="0"/>
              <a:t>or</a:t>
            </a:r>
            <a:r>
              <a:rPr lang="en-GB" sz="2800" b="1" dirty="0"/>
              <a:t> brighter</a:t>
            </a:r>
            <a:r>
              <a:rPr lang="en-GB" sz="2800" dirty="0"/>
              <a:t>?</a:t>
            </a:r>
            <a:endParaRPr lang="en-GB" sz="28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BB4C0-DA82-0E44-B422-5E50C2FD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841F60-2C20-DC4B-9E7D-AE7B9C99680E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51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99F1-3C93-8943-9951-480A2499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Building a constellation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9CE6-F1E5-2F42-9E3B-0AAF3C332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Open </a:t>
            </a:r>
            <a:r>
              <a:rPr lang="en-GB" sz="2800" i="1" dirty="0" err="1"/>
              <a:t>Stellarium</a:t>
            </a:r>
            <a:r>
              <a:rPr lang="en-GB" sz="2800" dirty="0"/>
              <a:t>. Zoom out so you have a good view. Press </a:t>
            </a:r>
            <a:r>
              <a:rPr lang="en-GB" sz="2800" i="1" dirty="0"/>
              <a:t>C</a:t>
            </a:r>
            <a:r>
              <a:rPr lang="en-GB" sz="2800" dirty="0"/>
              <a:t> to turn on constellation lines.</a:t>
            </a:r>
            <a:endParaRPr lang="en-GB" sz="28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Let every person at the table pick a </a:t>
            </a:r>
            <a:r>
              <a:rPr lang="en-GB" sz="2800" b="1" dirty="0"/>
              <a:t>bright star</a:t>
            </a:r>
            <a:r>
              <a:rPr lang="en-GB" sz="2800" dirty="0"/>
              <a:t> in the constellation. Mark the </a:t>
            </a:r>
            <a:r>
              <a:rPr lang="en-GB" sz="2800" b="1" dirty="0"/>
              <a:t>constellation</a:t>
            </a:r>
            <a:r>
              <a:rPr lang="en-GB" sz="2800" dirty="0"/>
              <a:t> and </a:t>
            </a:r>
            <a:r>
              <a:rPr lang="en-GB" sz="2800" b="1" dirty="0"/>
              <a:t>stars</a:t>
            </a:r>
            <a:r>
              <a:rPr lang="en-GB" sz="2800" dirty="0"/>
              <a:t> on the whiteboard.</a:t>
            </a:r>
            <a:endParaRPr lang="en-GB" sz="2800" dirty="0">
              <a:cs typeface="Calibri"/>
            </a:endParaRPr>
          </a:p>
          <a:p>
            <a:pPr lvl="1"/>
            <a:r>
              <a:rPr lang="en-GB" sz="2800" dirty="0"/>
              <a:t>Try to pick stars that help you map out the shape of the constellation.</a:t>
            </a:r>
            <a:endParaRPr lang="en-GB" sz="28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Each person finds the </a:t>
            </a:r>
            <a:r>
              <a:rPr lang="en-GB" sz="2800" b="1" dirty="0"/>
              <a:t>name</a:t>
            </a:r>
            <a:r>
              <a:rPr lang="en-GB" sz="2800" dirty="0"/>
              <a:t>, </a:t>
            </a:r>
            <a:r>
              <a:rPr lang="en-GB" sz="2800" b="1" dirty="0"/>
              <a:t>spectral type</a:t>
            </a:r>
            <a:r>
              <a:rPr lang="en-GB" sz="2800" dirty="0"/>
              <a:t>, and </a:t>
            </a:r>
            <a:r>
              <a:rPr lang="en-GB" sz="2800" b="1" dirty="0"/>
              <a:t>parallax</a:t>
            </a:r>
            <a:r>
              <a:rPr lang="en-GB" sz="2800" dirty="0"/>
              <a:t> of their respective star from </a:t>
            </a:r>
            <a:r>
              <a:rPr lang="en-GB" sz="2800" i="1" dirty="0" err="1"/>
              <a:t>Stellarium</a:t>
            </a:r>
            <a:r>
              <a:rPr lang="en-GB" sz="2800" dirty="0"/>
              <a:t>, and writes those next to the respective star and on the table worksheet.</a:t>
            </a:r>
            <a:endParaRPr lang="en-GB" sz="28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3AFEE-3BAF-5144-A474-C34D6BE0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5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99F1-3C93-8943-9951-480A2499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Building a constellation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9CE6-F1E5-2F42-9E3B-0AAF3C332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Open </a:t>
            </a:r>
            <a:r>
              <a:rPr lang="en-GB" i="1" dirty="0" err="1"/>
              <a:t>Stellarium</a:t>
            </a:r>
            <a:r>
              <a:rPr lang="en-GB" dirty="0"/>
              <a:t>. Zoom out so you have a good view. Press </a:t>
            </a:r>
            <a:r>
              <a:rPr lang="en-GB" i="1" dirty="0"/>
              <a:t>C</a:t>
            </a:r>
            <a:r>
              <a:rPr lang="en-GB" dirty="0"/>
              <a:t> to turn on constellation lines.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Let every person at the table pick a </a:t>
            </a:r>
            <a:r>
              <a:rPr lang="en-GB" b="1" dirty="0"/>
              <a:t>bright star</a:t>
            </a:r>
            <a:r>
              <a:rPr lang="en-GB" dirty="0"/>
              <a:t> in the constellation. Mark the </a:t>
            </a:r>
            <a:r>
              <a:rPr lang="en-GB" b="1" dirty="0"/>
              <a:t>constellation</a:t>
            </a:r>
            <a:r>
              <a:rPr lang="en-GB" dirty="0"/>
              <a:t> and </a:t>
            </a:r>
            <a:r>
              <a:rPr lang="en-GB" b="1" dirty="0"/>
              <a:t>stars</a:t>
            </a:r>
            <a:r>
              <a:rPr lang="en-GB" dirty="0"/>
              <a:t> on the whiteboard.</a:t>
            </a:r>
          </a:p>
          <a:p>
            <a:pPr lvl="1"/>
            <a:r>
              <a:rPr lang="en-GB" dirty="0"/>
              <a:t>Try to pick stars that help you map out the shape of the constellation.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Each person finds the </a:t>
            </a:r>
            <a:r>
              <a:rPr lang="en-GB" b="1" dirty="0"/>
              <a:t>name</a:t>
            </a:r>
            <a:r>
              <a:rPr lang="en-GB" dirty="0"/>
              <a:t>, </a:t>
            </a:r>
            <a:r>
              <a:rPr lang="en-GB" b="1" dirty="0"/>
              <a:t>spectral type</a:t>
            </a:r>
            <a:r>
              <a:rPr lang="en-GB" dirty="0"/>
              <a:t>, and </a:t>
            </a:r>
            <a:r>
              <a:rPr lang="en-GB" b="1" dirty="0"/>
              <a:t>parallax</a:t>
            </a:r>
            <a:r>
              <a:rPr lang="en-GB" dirty="0"/>
              <a:t> of their respective star from </a:t>
            </a:r>
            <a:r>
              <a:rPr lang="en-GB" i="1" dirty="0" err="1"/>
              <a:t>Stellarium</a:t>
            </a:r>
            <a:r>
              <a:rPr lang="en-GB" dirty="0"/>
              <a:t>, and writes those next to the respective star and on the table worksheet.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3AFEE-3BAF-5144-A474-C34D6BE0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9FB52-6C01-0A49-BAC0-A622040A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000"/>
            <a:ext cx="12192000" cy="6192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C6E2D9-C219-F04E-81C0-86615ECAB708}"/>
              </a:ext>
            </a:extLst>
          </p:cNvPr>
          <p:cNvSpPr/>
          <p:nvPr/>
        </p:nvSpPr>
        <p:spPr>
          <a:xfrm>
            <a:off x="77118" y="365125"/>
            <a:ext cx="881349" cy="38402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607E5E-D747-8D47-B76C-088343EF7911}"/>
              </a:ext>
            </a:extLst>
          </p:cNvPr>
          <p:cNvSpPr/>
          <p:nvPr/>
        </p:nvSpPr>
        <p:spPr>
          <a:xfrm>
            <a:off x="77117" y="5388818"/>
            <a:ext cx="2280493" cy="38402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55E2D-046C-EB48-B59E-4057A192B8CC}"/>
              </a:ext>
            </a:extLst>
          </p:cNvPr>
          <p:cNvSpPr txBox="1"/>
          <p:nvPr/>
        </p:nvSpPr>
        <p:spPr>
          <a:xfrm>
            <a:off x="4798031" y="3429000"/>
            <a:ext cx="65557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C00"/>
                </a:solidFill>
              </a:rPr>
              <a:t>Name: Castor</a:t>
            </a:r>
          </a:p>
          <a:p>
            <a:r>
              <a:rPr lang="en-US" sz="3200" b="1" dirty="0">
                <a:solidFill>
                  <a:srgbClr val="FFFC00"/>
                </a:solidFill>
              </a:rPr>
              <a:t>Spectral Type: A1</a:t>
            </a:r>
          </a:p>
          <a:p>
            <a:r>
              <a:rPr lang="en-US" sz="3200" b="1" dirty="0">
                <a:solidFill>
                  <a:srgbClr val="FFFC00"/>
                </a:solidFill>
              </a:rPr>
              <a:t>Luminosity Class: V</a:t>
            </a:r>
          </a:p>
          <a:p>
            <a:r>
              <a:rPr lang="en-US" sz="3200" b="1" dirty="0">
                <a:solidFill>
                  <a:srgbClr val="FFFC00"/>
                </a:solidFill>
              </a:rPr>
              <a:t>Parallax: 63.270 mas = 0.06327 arcsec</a:t>
            </a:r>
          </a:p>
        </p:txBody>
      </p:sp>
    </p:spTree>
    <p:extLst>
      <p:ext uri="{BB962C8B-B14F-4D97-AF65-F5344CB8AC3E}">
        <p14:creationId xmlns:p14="http://schemas.microsoft.com/office/powerpoint/2010/main" val="194883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663FB-E3DB-C24E-8D37-2B3FFD37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517085"/>
            <a:ext cx="4075435" cy="1526791"/>
          </a:xfrm>
        </p:spPr>
        <p:txBody>
          <a:bodyPr anchor="b">
            <a:noAutofit/>
          </a:bodyPr>
          <a:lstStyle/>
          <a:p>
            <a:r>
              <a:rPr lang="en-GB" sz="3600" dirty="0"/>
              <a:t>Part 1: Building a constellation (in 3D!)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80BE342-E5CB-7F45-A8F2-C63C8A1B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0603" y="136525"/>
            <a:ext cx="5786493" cy="52801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6271F-6AD9-4041-96D8-A4EFDC73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841F60-2C20-DC4B-9E7D-AE7B9C99680E}" type="slidenum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C3078E-1CAD-8F47-AFB8-19B4C6AFE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639" y="2461591"/>
                <a:ext cx="5814360" cy="4215886"/>
              </a:xfrm>
            </p:spPr>
            <p:txBody>
              <a:bodyPr anchor="t">
                <a:noAutofit/>
              </a:bodyPr>
              <a:lstStyle/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GB" dirty="0"/>
                  <a:t>From a </a:t>
                </a:r>
                <a:r>
                  <a:rPr lang="en-GB" b="1" dirty="0"/>
                  <a:t>single point</a:t>
                </a:r>
                <a:r>
                  <a:rPr lang="en-GB" dirty="0"/>
                  <a:t> representing the Sun</a:t>
                </a:r>
                <a:br>
                  <a:rPr lang="en-GB" dirty="0"/>
                </a:br>
                <a:r>
                  <a:rPr lang="en-GB" dirty="0"/>
                  <a:t>at a distance of </a:t>
                </a:r>
                <a:r>
                  <a:rPr lang="en-GB" b="1" dirty="0"/>
                  <a:t>2 metres</a:t>
                </a:r>
                <a:r>
                  <a:rPr lang="en-GB" dirty="0"/>
                  <a:t> from the board, </a:t>
                </a:r>
                <a:br>
                  <a:rPr lang="en-GB" dirty="0"/>
                </a:br>
                <a:r>
                  <a:rPr lang="en-GB" dirty="0"/>
                  <a:t>tape </a:t>
                </a:r>
                <a:r>
                  <a:rPr lang="en-GB" b="1" dirty="0"/>
                  <a:t>strings</a:t>
                </a:r>
                <a:r>
                  <a:rPr lang="en-GB" dirty="0"/>
                  <a:t> from that point to </a:t>
                </a:r>
                <a:r>
                  <a:rPr lang="en-GB" b="1" dirty="0"/>
                  <a:t>each star</a:t>
                </a:r>
                <a:r>
                  <a:rPr lang="en-GB" dirty="0"/>
                  <a:t> </a:t>
                </a:r>
                <a:br>
                  <a:rPr lang="en-GB" dirty="0"/>
                </a:br>
                <a:r>
                  <a:rPr lang="en-GB" dirty="0"/>
                  <a:t>on the whiteboard.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GB" dirty="0"/>
                  <a:t>Try to keep the strings as </a:t>
                </a:r>
                <a:r>
                  <a:rPr lang="en-GB" b="1" dirty="0"/>
                  <a:t>straight</a:t>
                </a:r>
                <a:r>
                  <a:rPr lang="en-GB" dirty="0"/>
                  <a:t> as possible.</a:t>
                </a: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GB" dirty="0"/>
                  <a:t>Each person finds the </a:t>
                </a:r>
                <a:r>
                  <a:rPr lang="en-GB" b="1" dirty="0"/>
                  <a:t>distance</a:t>
                </a:r>
                <a:r>
                  <a:rPr lang="en-GB" dirty="0"/>
                  <a:t> of their respective star using the formula: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is distance in parsecs and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is parallax in arcseconds.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C3078E-1CAD-8F47-AFB8-19B4C6AFE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639" y="2461591"/>
                <a:ext cx="5814360" cy="4215886"/>
              </a:xfrm>
              <a:blipFill>
                <a:blip r:embed="rId3"/>
                <a:stretch>
                  <a:fillRect l="-1677" t="-2171" r="-1258" b="-5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A7DB66F-69BF-6C4E-ACA8-2C759DA723F5}"/>
              </a:ext>
            </a:extLst>
          </p:cNvPr>
          <p:cNvSpPr txBox="1"/>
          <p:nvPr/>
        </p:nvSpPr>
        <p:spPr>
          <a:xfrm>
            <a:off x="6029737" y="5411897"/>
            <a:ext cx="615784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Note: if parallax listed in milliarcseconds (mas) divide by 1000 e.g. 48 mas = 0.048 arcseconds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0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6DCB-8CD5-D74B-84AA-74449D42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Building a constellation (in 3D!)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EB9DA-87F4-4A40-9158-09840B00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GB" sz="2800" dirty="0"/>
              <a:t>Each person selects a coloured ball to represent their respective star where</a:t>
            </a:r>
            <a:endParaRPr lang="en-GB" sz="2800" dirty="0">
              <a:cs typeface="Calibri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US" sz="2800" dirty="0"/>
              <a:t>the </a:t>
            </a:r>
            <a:r>
              <a:rPr lang="en-US" sz="2800" dirty="0" err="1"/>
              <a:t>colour</a:t>
            </a:r>
            <a:r>
              <a:rPr lang="en-US" sz="2800" dirty="0"/>
              <a:t> is determined by its </a:t>
            </a:r>
            <a:r>
              <a:rPr lang="en-US" sz="2800" b="1" dirty="0"/>
              <a:t>type</a:t>
            </a:r>
            <a:r>
              <a:rPr lang="en-US" sz="2800" dirty="0"/>
              <a:t>: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 or B: violet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70C0"/>
                </a:solidFill>
              </a:rPr>
              <a:t>A: blue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F: green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929000"/>
                </a:solidFill>
              </a:rPr>
              <a:t>G: yellow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FFC000"/>
                </a:solidFill>
              </a:rPr>
              <a:t>K: orange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C00000"/>
                </a:solidFill>
              </a:rPr>
              <a:t>M: red</a:t>
            </a:r>
            <a:endParaRPr lang="en-US" sz="2800" dirty="0">
              <a:solidFill>
                <a:srgbClr val="C00000"/>
              </a:solidFill>
              <a:cs typeface="Calibri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US" sz="2800" dirty="0"/>
              <a:t>the size is determined by its </a:t>
            </a:r>
            <a:r>
              <a:rPr lang="en-US" sz="2800" b="1" dirty="0"/>
              <a:t>luminosity class</a:t>
            </a:r>
            <a:r>
              <a:rPr lang="en-US" sz="2800" dirty="0"/>
              <a:t>: I: LARGE, II or III: Medium, IV or V: small</a:t>
            </a:r>
            <a:endParaRPr lang="en-SG" sz="2800" dirty="0">
              <a:cs typeface="Calibri"/>
            </a:endParaRPr>
          </a:p>
          <a:p>
            <a:pPr marL="457200" lvl="1" indent="0">
              <a:buNone/>
            </a:pPr>
            <a:r>
              <a:rPr lang="en-SG" sz="2800" dirty="0">
                <a:effectLst/>
              </a:rPr>
              <a:t>Write this information on the table worksheet.</a:t>
            </a:r>
            <a:endParaRPr lang="en-SG" sz="2800" dirty="0">
              <a:effectLst/>
              <a:cs typeface="Calibri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SG" sz="2800" dirty="0"/>
              <a:t>Fasten each star on the constellation strings at their respective </a:t>
            </a:r>
            <a:r>
              <a:rPr lang="en-SG" sz="2800" b="1" dirty="0"/>
              <a:t>distance</a:t>
            </a:r>
            <a:r>
              <a:rPr lang="en-SG" sz="2800" dirty="0"/>
              <a:t> from the Sun, with </a:t>
            </a:r>
            <a:r>
              <a:rPr lang="en-SG" sz="2800" b="1" dirty="0"/>
              <a:t>1 cm</a:t>
            </a:r>
            <a:r>
              <a:rPr lang="en-SG" sz="2800" dirty="0"/>
              <a:t> representing 1 parsec.</a:t>
            </a:r>
            <a:endParaRPr lang="en-GB" sz="28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BB047-584B-5A4C-8F04-CBE35A58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8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3CDB-1251-044E-BA1D-C241ADB4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A change of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3EAF-3D32-AE4E-A73E-372BAEC4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Move </a:t>
            </a:r>
            <a:r>
              <a:rPr lang="en-GB" sz="2800" b="1" dirty="0"/>
              <a:t>10-20 parsecs</a:t>
            </a:r>
            <a:r>
              <a:rPr lang="en-GB" sz="2800" dirty="0"/>
              <a:t> (10-20 cm) to either side of the Sun and sketch the pattern of stars from the new position.</a:t>
            </a:r>
            <a:endParaRPr lang="en-GB" sz="2800" dirty="0">
              <a:cs typeface="Calibri"/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GB" sz="2800" dirty="0"/>
              <a:t>Discuss at your table: Which star appears to move the most? Why?</a:t>
            </a:r>
            <a:endParaRPr lang="en-GB" sz="2800" dirty="0">
              <a:cs typeface="Calibri"/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GB" sz="2800" dirty="0"/>
              <a:t>Copy one of your pair of sketches to the table worksheet.</a:t>
            </a:r>
            <a:endParaRPr lang="en-GB" sz="28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Go around the room and look at other tables’ constellations.</a:t>
            </a:r>
            <a:endParaRPr lang="en-GB" sz="28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Neptune is </a:t>
            </a:r>
            <a:r>
              <a:rPr lang="en-SG" sz="2800" dirty="0"/>
              <a:t>4.475 billion km / 2.793 billion miles / 0.00014502 parsecs from the Sun. Would the constellations look very different from there?</a:t>
            </a:r>
            <a:endParaRPr lang="en-SG" sz="28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857FB-A22B-F34C-BF9B-BABB0F0B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1F60-2C20-DC4B-9E7D-AE7B9C99680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58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772</Words>
  <Application>Microsoft Macintosh PowerPoint</Application>
  <PresentationFormat>Widescreen</PresentationFormat>
  <Paragraphs>66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Astronomy 100/1 Lab 6</vt:lpstr>
      <vt:lpstr>Fill out the Lab 6 pre-lab survey in Moodle.</vt:lpstr>
      <vt:lpstr>PowerPoint Presentation</vt:lpstr>
      <vt:lpstr>Part 1: Building a constellation</vt:lpstr>
      <vt:lpstr>Part 1: Building a constellation</vt:lpstr>
      <vt:lpstr>Part 1: Building a constellation</vt:lpstr>
      <vt:lpstr>Part 1: Building a constellation (in 3D!)</vt:lpstr>
      <vt:lpstr>Part 1: Building a constellation (in 3D!)</vt:lpstr>
      <vt:lpstr>Part 2: A change of scene</vt:lpstr>
      <vt:lpstr>It’s all about perspective</vt:lpstr>
      <vt:lpstr>Quiz password: cuttlefish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100 Lab 7</dc:title>
  <dc:creator>Yiwen Ban</dc:creator>
  <cp:lastModifiedBy>Yiwen Ban</cp:lastModifiedBy>
  <cp:revision>91</cp:revision>
  <dcterms:created xsi:type="dcterms:W3CDTF">2021-10-31T01:16:39Z</dcterms:created>
  <dcterms:modified xsi:type="dcterms:W3CDTF">2022-06-01T09:10:20Z</dcterms:modified>
</cp:coreProperties>
</file>